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9" Type="http://schemas.openxmlformats.org/officeDocument/2006/relationships/slide" Target="slides/slide4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128956eb4f1_1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g128956eb4f1_1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g128956eb4f1_1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" name="Google Shape;65;g128956eb4f1_1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g340164b7499b7016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" name="Google Shape;72;g340164b7499b7016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g1321cea710f_3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0" name="Google Shape;80;g1321cea710f_3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g65baa6b71a354670_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9" name="Google Shape;89;g65baa6b71a354670_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3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4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5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2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>
            <p:ph type="ctrTitle"/>
          </p:nvPr>
        </p:nvSpPr>
        <p:spPr>
          <a:xfrm>
            <a:off x="240125" y="1401275"/>
            <a:ext cx="8395500" cy="1113600"/>
          </a:xfrm>
          <a:prstGeom prst="rect">
            <a:avLst/>
          </a:prstGeom>
          <a:solidFill>
            <a:srgbClr val="B6D7A8"/>
          </a:solidFill>
        </p:spPr>
        <p:txBody>
          <a:bodyPr anchorCtr="0" anchor="b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 </a:t>
            </a:r>
            <a:r>
              <a:rPr lang="en-GB" u="sng"/>
              <a:t>Digital Citizenship Well-being</a:t>
            </a:r>
            <a:endParaRPr u="sng"/>
          </a:p>
        </p:txBody>
      </p:sp>
      <p:sp>
        <p:nvSpPr>
          <p:cNvPr id="55" name="Google Shape;55;p13"/>
          <p:cNvSpPr txBox="1"/>
          <p:nvPr>
            <p:ph idx="1" type="subTitle"/>
          </p:nvPr>
        </p:nvSpPr>
        <p:spPr>
          <a:xfrm>
            <a:off x="240125" y="2514875"/>
            <a:ext cx="8395500" cy="1047300"/>
          </a:xfrm>
          <a:prstGeom prst="rect">
            <a:avLst/>
          </a:prstGeom>
          <a:solidFill>
            <a:srgbClr val="9FC5E8"/>
          </a:solidFill>
        </p:spPr>
        <p:txBody>
          <a:bodyPr anchorCtr="0" anchor="t" bIns="91425" lIns="91425" spcFirstLastPara="1" rIns="91425" wrap="square" tIns="91425">
            <a:normAutofit fontScale="77500" lnSpcReduction="2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u="sng"/>
              <a:t>Created by </a:t>
            </a:r>
            <a:r>
              <a:rPr lang="en-GB" u="sng"/>
              <a:t>Alife.R, Sam.F, Nina.F, Mya.N, Adam.M Josh.Y</a:t>
            </a:r>
            <a:endParaRPr u="sng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u="sng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/>
          <p:nvPr>
            <p:ph type="title"/>
          </p:nvPr>
        </p:nvSpPr>
        <p:spPr>
          <a:xfrm>
            <a:off x="446175" y="0"/>
            <a:ext cx="9144000" cy="653400"/>
          </a:xfrm>
          <a:prstGeom prst="rect">
            <a:avLst/>
          </a:prstGeom>
          <a:solidFill>
            <a:srgbClr val="76A5AF"/>
          </a:solidFill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u="sng"/>
              <a:t>Cyber bullying.</a:t>
            </a:r>
            <a:endParaRPr u="sng"/>
          </a:p>
        </p:txBody>
      </p:sp>
      <p:sp>
        <p:nvSpPr>
          <p:cNvPr id="61" name="Google Shape;61;p14"/>
          <p:cNvSpPr txBox="1"/>
          <p:nvPr>
            <p:ph idx="1" type="body"/>
          </p:nvPr>
        </p:nvSpPr>
        <p:spPr>
          <a:xfrm>
            <a:off x="323300" y="653400"/>
            <a:ext cx="3024000" cy="4490100"/>
          </a:xfrm>
          <a:prstGeom prst="rect">
            <a:avLst/>
          </a:prstGeom>
          <a:solidFill>
            <a:srgbClr val="FFF2CC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lang="en-GB">
                <a:highlight>
                  <a:srgbClr val="FFF2CC"/>
                </a:highlight>
              </a:rPr>
              <a:t>Cyber bullying is a terrible thing. It is a massive global  problem throughout the world and is illegal in  many countries. Playing games  or using social media puts you at risk of </a:t>
            </a:r>
            <a:r>
              <a:rPr lang="en-GB">
                <a:highlight>
                  <a:srgbClr val="FFF2CC"/>
                </a:highlight>
              </a:rPr>
              <a:t>witnessing</a:t>
            </a:r>
            <a:r>
              <a:rPr lang="en-GB">
                <a:highlight>
                  <a:srgbClr val="FFF2CC"/>
                </a:highlight>
              </a:rPr>
              <a:t> or experiencing this. </a:t>
            </a:r>
            <a:endParaRPr>
              <a:highlight>
                <a:srgbClr val="FFF2CC"/>
              </a:highlight>
            </a:endParaRPr>
          </a:p>
        </p:txBody>
      </p:sp>
      <p:pic>
        <p:nvPicPr>
          <p:cNvPr id="62" name="Google Shape;62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295300" y="743850"/>
            <a:ext cx="6120000" cy="44900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5"/>
          <p:cNvSpPr txBox="1"/>
          <p:nvPr>
            <p:ph type="title"/>
          </p:nvPr>
        </p:nvSpPr>
        <p:spPr>
          <a:xfrm>
            <a:off x="340000" y="0"/>
            <a:ext cx="4231800" cy="794400"/>
          </a:xfrm>
          <a:prstGeom prst="rect">
            <a:avLst/>
          </a:prstGeom>
          <a:solidFill>
            <a:srgbClr val="073763"/>
          </a:solidFill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u="sng"/>
              <a:t>Inappropriate content</a:t>
            </a:r>
            <a:endParaRPr u="sng"/>
          </a:p>
        </p:txBody>
      </p:sp>
      <p:sp>
        <p:nvSpPr>
          <p:cNvPr id="68" name="Google Shape;68;p15"/>
          <p:cNvSpPr txBox="1"/>
          <p:nvPr>
            <p:ph idx="1" type="body"/>
          </p:nvPr>
        </p:nvSpPr>
        <p:spPr>
          <a:xfrm>
            <a:off x="340000" y="794400"/>
            <a:ext cx="4449600" cy="4349100"/>
          </a:xfrm>
          <a:prstGeom prst="rect">
            <a:avLst/>
          </a:prstGeom>
          <a:solidFill>
            <a:srgbClr val="B6D7A8"/>
          </a:solidFill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Unfortunately even though there are regulations you might be watching if you watch YouTube or other digital content there could be very inappropriate content. 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-GB"/>
              <a:t>It could be rude behaviour, swearing and might make you think it’s right. 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en-GB"/>
              <a:t>You may come across inappropriate content that could be harmful to your physical and mental health. </a:t>
            </a:r>
            <a:endParaRPr/>
          </a:p>
        </p:txBody>
      </p:sp>
      <p:pic>
        <p:nvPicPr>
          <p:cNvPr id="69" name="Google Shape;69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72000" y="0"/>
            <a:ext cx="49062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6"/>
          <p:cNvSpPr txBox="1"/>
          <p:nvPr>
            <p:ph type="title"/>
          </p:nvPr>
        </p:nvSpPr>
        <p:spPr>
          <a:xfrm>
            <a:off x="0" y="0"/>
            <a:ext cx="9144000" cy="457200"/>
          </a:xfrm>
          <a:prstGeom prst="rect">
            <a:avLst/>
          </a:prstGeom>
          <a:solidFill>
            <a:srgbClr val="E06666"/>
          </a:solidFill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u="sng"/>
              <a:t>What to do!</a:t>
            </a:r>
            <a:endParaRPr/>
          </a:p>
        </p:txBody>
      </p:sp>
      <p:sp>
        <p:nvSpPr>
          <p:cNvPr id="75" name="Google Shape;75;p16"/>
          <p:cNvSpPr txBox="1"/>
          <p:nvPr>
            <p:ph idx="1" type="body"/>
          </p:nvPr>
        </p:nvSpPr>
        <p:spPr>
          <a:xfrm>
            <a:off x="0" y="457200"/>
            <a:ext cx="3171900" cy="4686300"/>
          </a:xfrm>
          <a:prstGeom prst="rect">
            <a:avLst/>
          </a:prstGeom>
          <a:solidFill>
            <a:srgbClr val="3D85C6"/>
          </a:solidFill>
        </p:spPr>
        <p:txBody>
          <a:bodyPr anchorCtr="0" anchor="t" bIns="91425" lIns="91425" spcFirstLastPara="1" rIns="91425" wrap="square" tIns="91425">
            <a:normAutofit fontScale="92500" lnSpcReduction="2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highlight>
                <a:srgbClr val="D9D2E9"/>
              </a:highlight>
            </a:endParaRPr>
          </a:p>
          <a:p>
            <a:pPr indent="-334327" lvl="0" marL="457200" rtl="0" algn="l">
              <a:spcBef>
                <a:spcPts val="1200"/>
              </a:spcBef>
              <a:spcAft>
                <a:spcPts val="0"/>
              </a:spcAft>
              <a:buSzPct val="100000"/>
              <a:buChar char="●"/>
            </a:pPr>
            <a:r>
              <a:rPr lang="en-GB">
                <a:highlight>
                  <a:srgbClr val="D9D2E9"/>
                </a:highlight>
              </a:rPr>
              <a:t>T</a:t>
            </a:r>
            <a:r>
              <a:rPr lang="en-GB">
                <a:highlight>
                  <a:srgbClr val="D9D2E9"/>
                </a:highlight>
              </a:rPr>
              <a:t>ell a adult and they should deal with it.</a:t>
            </a:r>
            <a:endParaRPr>
              <a:highlight>
                <a:srgbClr val="D9D2E9"/>
              </a:highlight>
            </a:endParaRPr>
          </a:p>
          <a:p>
            <a:pPr indent="0" lvl="0" marL="45720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>
              <a:highlight>
                <a:srgbClr val="D9D2E9"/>
              </a:highlight>
            </a:endParaRPr>
          </a:p>
          <a:p>
            <a:pPr indent="-334327" lvl="0" marL="457200" rtl="0" algn="l">
              <a:spcBef>
                <a:spcPts val="1200"/>
              </a:spcBef>
              <a:spcAft>
                <a:spcPts val="0"/>
              </a:spcAft>
              <a:buSzPct val="100000"/>
              <a:buChar char="●"/>
            </a:pPr>
            <a:r>
              <a:rPr lang="en-GB">
                <a:highlight>
                  <a:srgbClr val="D9D2E9"/>
                </a:highlight>
              </a:rPr>
              <a:t>Report it to content provider and block it. </a:t>
            </a:r>
            <a:endParaRPr>
              <a:highlight>
                <a:srgbClr val="D9D2E9"/>
              </a:highlight>
            </a:endParaRPr>
          </a:p>
          <a:p>
            <a:pPr indent="0" lvl="0" marL="45720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>
              <a:highlight>
                <a:srgbClr val="D9D2E9"/>
              </a:highlight>
            </a:endParaRPr>
          </a:p>
          <a:p>
            <a:pPr indent="-334327" lvl="0" marL="457200" rtl="0" algn="l">
              <a:spcBef>
                <a:spcPts val="1200"/>
              </a:spcBef>
              <a:spcAft>
                <a:spcPts val="0"/>
              </a:spcAft>
              <a:buSzPct val="100000"/>
              <a:buChar char="●"/>
            </a:pPr>
            <a:r>
              <a:rPr lang="en-GB">
                <a:highlight>
                  <a:srgbClr val="D9D2E9"/>
                </a:highlight>
              </a:rPr>
              <a:t>If needed report it to the police by taking a screenshot, with an adults help. </a:t>
            </a:r>
            <a:endParaRPr>
              <a:highlight>
                <a:srgbClr val="D9D2E9"/>
              </a:highlight>
            </a:endParaRPr>
          </a:p>
          <a:p>
            <a:pPr indent="0" lvl="0" marL="45720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>
              <a:highlight>
                <a:srgbClr val="D9D2E9"/>
              </a:highlight>
            </a:endParaRPr>
          </a:p>
          <a:p>
            <a:pPr indent="-334327" lvl="0" marL="457200" rtl="0" algn="l">
              <a:spcBef>
                <a:spcPts val="1200"/>
              </a:spcBef>
              <a:spcAft>
                <a:spcPts val="0"/>
              </a:spcAft>
              <a:buSzPct val="100000"/>
              <a:buChar char="●"/>
            </a:pPr>
            <a:r>
              <a:rPr lang="en-GB">
                <a:highlight>
                  <a:srgbClr val="D9D2E9"/>
                </a:highlight>
              </a:rPr>
              <a:t>If you or someone are in immediate danger call 999 </a:t>
            </a:r>
            <a:endParaRPr>
              <a:highlight>
                <a:srgbClr val="D9D2E9"/>
              </a:highlight>
            </a:endParaRPr>
          </a:p>
        </p:txBody>
      </p:sp>
      <p:sp>
        <p:nvSpPr>
          <p:cNvPr id="76" name="Google Shape;76;p16"/>
          <p:cNvSpPr txBox="1"/>
          <p:nvPr/>
        </p:nvSpPr>
        <p:spPr>
          <a:xfrm>
            <a:off x="914400" y="2146311"/>
            <a:ext cx="7315200" cy="396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77" name="Google Shape;77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71900" y="457200"/>
            <a:ext cx="6033600" cy="4686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17"/>
          <p:cNvSpPr txBox="1"/>
          <p:nvPr>
            <p:ph idx="1" type="body"/>
          </p:nvPr>
        </p:nvSpPr>
        <p:spPr>
          <a:xfrm>
            <a:off x="768725" y="2178875"/>
            <a:ext cx="5775600" cy="1085100"/>
          </a:xfrm>
          <a:prstGeom prst="rect">
            <a:avLst/>
          </a:prstGeom>
          <a:solidFill>
            <a:srgbClr val="FF00FF"/>
          </a:solidFill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rPr lang="en-GB" sz="2500">
                <a:solidFill>
                  <a:schemeClr val="dk1"/>
                </a:solidFill>
              </a:rPr>
              <a:t>Let’s do all we can to live safe, healthy and happy online. </a:t>
            </a:r>
            <a:r>
              <a:rPr lang="en-GB" sz="2500"/>
              <a:t>          </a:t>
            </a:r>
            <a:endParaRPr sz="2500"/>
          </a:p>
        </p:txBody>
      </p:sp>
      <p:sp>
        <p:nvSpPr>
          <p:cNvPr id="83" name="Google Shape;83;p17"/>
          <p:cNvSpPr txBox="1"/>
          <p:nvPr/>
        </p:nvSpPr>
        <p:spPr>
          <a:xfrm>
            <a:off x="545350" y="433775"/>
            <a:ext cx="71388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4" name="Google Shape;84;p17"/>
          <p:cNvSpPr txBox="1"/>
          <p:nvPr/>
        </p:nvSpPr>
        <p:spPr>
          <a:xfrm>
            <a:off x="574700" y="244250"/>
            <a:ext cx="7945200" cy="945900"/>
          </a:xfrm>
          <a:prstGeom prst="rect">
            <a:avLst/>
          </a:prstGeom>
          <a:solidFill>
            <a:srgbClr val="00FFFF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2300">
                <a:solidFill>
                  <a:schemeClr val="dk2"/>
                </a:solidFill>
              </a:rPr>
              <a:t>What are you going to do to prevent yourself from these digital threats? </a:t>
            </a:r>
            <a:endParaRPr sz="1900"/>
          </a:p>
        </p:txBody>
      </p:sp>
      <p:sp>
        <p:nvSpPr>
          <p:cNvPr id="85" name="Google Shape;85;p17"/>
          <p:cNvSpPr txBox="1"/>
          <p:nvPr/>
        </p:nvSpPr>
        <p:spPr>
          <a:xfrm>
            <a:off x="459750" y="4252700"/>
            <a:ext cx="9144000" cy="4311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600">
                <a:solidFill>
                  <a:schemeClr val="dk2"/>
                </a:solidFill>
              </a:rPr>
              <a:t>Wonderful creatures of this slideshow are Alfie, Adam, Sam, Mya, Nina and Josh. </a:t>
            </a:r>
            <a:endParaRPr sz="500"/>
          </a:p>
        </p:txBody>
      </p:sp>
      <p:pic>
        <p:nvPicPr>
          <p:cNvPr id="86" name="Google Shape;86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698350" y="1766000"/>
            <a:ext cx="2025799" cy="20257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" name="Google Shape;91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